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/>
    <p:restoredTop sz="94674"/>
  </p:normalViewPr>
  <p:slideViewPr>
    <p:cSldViewPr>
      <p:cViewPr varScale="1">
        <p:scale>
          <a:sx n="86" d="100"/>
          <a:sy n="86" d="100"/>
        </p:scale>
        <p:origin x="58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1565CDD9-25BE-A34E-A4CF-1448B34DE61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90A14B2-FE8C-E241-AD23-359726120C3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AT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1D2EA4A-F027-424C-AC51-86EF4F8F85C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-86" charset="0"/>
              </a:defRPr>
            </a:lvl1pPr>
          </a:lstStyle>
          <a:p>
            <a:pPr>
              <a:defRPr/>
            </a:pPr>
            <a:endParaRPr lang="de-AT" altLang="en-A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E9D501E-D563-2349-884B-82D0000A75B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-86" charset="0"/>
              </a:defRPr>
            </a:lvl1pPr>
          </a:lstStyle>
          <a:p>
            <a:pPr>
              <a:defRPr/>
            </a:pPr>
            <a:endParaRPr lang="de-AT" altLang="en-AT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0360664-A974-0F4A-B5F9-CE49B699014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-86" charset="0"/>
              </a:defRPr>
            </a:lvl1pPr>
          </a:lstStyle>
          <a:p>
            <a:pPr>
              <a:defRPr/>
            </a:pPr>
            <a:endParaRPr lang="de-AT" altLang="en-AT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4412396-1DDB-084A-B70E-C35451C2FE5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F1BD7B80-0B7C-0946-B1B3-FE56EF168C82}" type="slidenum">
              <a:rPr lang="de-AT" altLang="root"/>
              <a:pPr/>
              <a:t>‹#›</a:t>
            </a:fld>
            <a:endParaRPr lang="de-AT" altLang="roo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DBF5C2AE-931F-4444-B011-0A7EFB40265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37931725" indent="-37474525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81ADB9BB-8284-EF4B-8201-A3B741918287}" type="slidenum">
              <a:rPr lang="de-AT" altLang="root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1</a:t>
            </a:fld>
            <a:endParaRPr lang="de-AT" altLang="root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B8A7FF0F-C334-8F40-9406-7B21B140E5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90775" y="812800"/>
            <a:ext cx="27765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987ADA84-3217-9640-8DE7-B78E11165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root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99C1C9E-E686-DD46-9E88-FF02B4C39F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869E5D-ED75-8F49-9645-3DE1BE54BCE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B0B28-A1B8-8749-884B-B89E17442D39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235526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4A9B96-F9C4-0F45-A929-AF1B72E142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E9ACA1-A3C8-7A47-8B36-6A34718DD5A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0010C-714D-3A4C-A4F8-119491B88DF6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29656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317750"/>
            <a:ext cx="1541463" cy="65357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317750"/>
            <a:ext cx="4476750" cy="65357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8F9E0EA-2BF4-6945-9B69-5A1A73A96E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492237-FF5A-F24A-92C0-CB10897134B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432F5-08EB-7F49-A37E-EE6BF0FC8BE7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2180785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076575"/>
            <a:ext cx="5827713" cy="2120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DC993-BFDE-7842-8584-CF8D5D46E37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3438F4-1BEF-594F-B495-E22A41C1D14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FBD10-89FD-6946-8B41-0F237849A24B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283506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0208054-D3F9-8547-BFB4-8881D35EB0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0AACBC-7A4E-174F-A091-EF65B0F6019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262DE-5250-364F-9CAC-0B0FCAABCC0F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148308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E57CCCD-DE0C-684C-96C6-66A8F8C3FB4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B0D2B4-A313-1042-9602-F64A9B8F424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B096F-3C63-D947-93B4-76A452FF531B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82329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7750"/>
            <a:ext cx="3008313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3613" y="2317750"/>
            <a:ext cx="3009900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45D60C4-3DB9-0B4D-BB37-CBE282C7E45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17ABE31-1600-194F-957D-ABD29DA896E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111C6-7BFD-744E-9428-A93166ADE510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1181983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2E0B3E2-2896-6848-8677-7D0A16A8D9E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82D8802-C71D-BC4B-9F98-00B5B7E628B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C4C23-FAC8-3349-8273-91F056CCE2E5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371735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C019DA-5D2D-3F48-98E5-DD790EE2C6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F22A8A-6DBF-0347-94B6-1F19F90AD51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30AE5-46CA-4D4C-888B-3164F1348F63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341078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70934B0-D73E-3F43-851B-936FF46E74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72B1BF8-BBDE-5943-B34B-010011CA733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18141-F890-BA4C-A6B0-8609FB60F74B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26409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3E3DC53-D640-2F48-9B09-2E0D1308790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0E476A1-BA4A-5947-9F41-9B694A8313E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719B6-1628-0545-8DD4-1C17D420E36B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142042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783CD7C-2239-324A-A611-89F57FC7350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EE75AC-74D2-3D44-8708-70A454A9EF6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AEBDC-7A42-0940-9038-1ECD4F1C6196}" type="slidenum">
              <a:rPr lang="de-AT" altLang="root"/>
              <a:pPr/>
              <a:t>‹#›</a:t>
            </a:fld>
            <a:endParaRPr lang="de-AT" altLang="root"/>
          </a:p>
        </p:txBody>
      </p:sp>
    </p:spTree>
    <p:extLst>
      <p:ext uri="{BB962C8B-B14F-4D97-AF65-F5344CB8AC3E}">
        <p14:creationId xmlns:p14="http://schemas.microsoft.com/office/powerpoint/2010/main" val="281404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320A4DF-2495-FB4F-BB1E-A0DB94244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3076575"/>
            <a:ext cx="5827713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oot"/>
              <a:t>Click to edit the title text formatClick to edit Master title style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D103839-E3D2-2F44-A381-CC007614AA9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42900" y="9182100"/>
            <a:ext cx="1598613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900">
                <a:solidFill>
                  <a:srgbClr val="000000"/>
                </a:solidFill>
                <a:latin typeface="Calibri" panose="020F0502020204030204" pitchFamily="34" charset="0"/>
                <a:cs typeface="Arial Unicode MS" pitchFamily="-86" charset="0"/>
              </a:defRPr>
            </a:lvl1pPr>
          </a:lstStyle>
          <a:p>
            <a:pPr>
              <a:defRPr/>
            </a:pPr>
            <a:r>
              <a:rPr lang="de-AT" altLang="en-AT"/>
              <a:t>01.01.2011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D0616DB0-601B-2949-8303-55C467DDF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AT" sz="180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5D2687-3B8F-454C-93E7-A0CF75B5EA9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9182100"/>
            <a:ext cx="1598613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90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F5D0CABA-92B1-1941-A917-413CC4AA32F8}" type="slidenum">
              <a:rPr lang="de-AT" altLang="root"/>
              <a:pPr/>
              <a:t>‹#›</a:t>
            </a:fld>
            <a:endParaRPr lang="de-AT" altLang="root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3415943D-FCD8-4643-A6FA-BE15F7E2C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7750"/>
            <a:ext cx="6170613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oot"/>
              <a:t>Click to edit the outline text format</a:t>
            </a:r>
          </a:p>
          <a:p>
            <a:pPr lvl="1"/>
            <a:r>
              <a:rPr lang="en-GB" altLang="root"/>
              <a:t>Second Outline Level</a:t>
            </a:r>
          </a:p>
          <a:p>
            <a:pPr lvl="2"/>
            <a:r>
              <a:rPr lang="en-GB" altLang="root"/>
              <a:t>Third Outline Level</a:t>
            </a:r>
          </a:p>
          <a:p>
            <a:pPr lvl="3"/>
            <a:r>
              <a:rPr lang="en-GB" altLang="root"/>
              <a:t>Fourth Outline Level</a:t>
            </a:r>
          </a:p>
          <a:p>
            <a:pPr lvl="4"/>
            <a:r>
              <a:rPr lang="en-GB" altLang="root"/>
              <a:t>Fifth Outline Level</a:t>
            </a:r>
          </a:p>
          <a:p>
            <a:pPr lvl="4"/>
            <a:r>
              <a:rPr lang="en-GB" altLang="root"/>
              <a:t>Sixth Outline Level</a:t>
            </a:r>
          </a:p>
          <a:p>
            <a:pPr lvl="4"/>
            <a:r>
              <a:rPr lang="en-GB" altLang="root"/>
              <a:t>Seventh Outline Level</a:t>
            </a:r>
          </a:p>
          <a:p>
            <a:pPr lvl="4"/>
            <a:r>
              <a:rPr lang="en-GB" altLang="root"/>
              <a:t>Eighth Outline Level</a:t>
            </a:r>
          </a:p>
          <a:p>
            <a:pPr lvl="4"/>
            <a:r>
              <a:rPr lang="en-GB" altLang="root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900">
          <a:solidFill>
            <a:srgbClr val="000000"/>
          </a:solidFill>
          <a:latin typeface="Arial" charset="0"/>
          <a:ea typeface="SimSun" charset="-122"/>
          <a:cs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vetmeduni.ac.at/en/population-genetics/research/barghi-lab" TargetMode="External"/><Relationship Id="rId7" Type="http://schemas.openxmlformats.org/officeDocument/2006/relationships/image" Target="../media/image1.jpeg"/><Relationship Id="rId12" Type="http://schemas.openxmlformats.org/officeDocument/2006/relationships/hyperlink" Target="https://www.oeaw.ac.at/gmi/research/research-groups/magnus-nordb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vetmeduni.ac.at/sfb-polygenic-adaptation" TargetMode="External"/><Relationship Id="rId11" Type="http://schemas.openxmlformats.org/officeDocument/2006/relationships/hyperlink" Target="https://www.vetmeduni.ac.at/sfb-polygenic-adaptation/team/himani-sachdeva" TargetMode="External"/><Relationship Id="rId5" Type="http://schemas.openxmlformats.org/officeDocument/2006/relationships/hyperlink" Target="https://www.vetmeduni.ac.at/en/population-genetics/research/schloetterer-lab" TargetMode="External"/><Relationship Id="rId10" Type="http://schemas.openxmlformats.org/officeDocument/2006/relationships/hyperlink" Target="https://www.mabs.at/team/" TargetMode="External"/><Relationship Id="rId4" Type="http://schemas.openxmlformats.org/officeDocument/2006/relationships/hyperlink" Target="https://www.vetmeduni.ac.at/en/population-genetics/research/kofler-lab" TargetMode="External"/><Relationship Id="rId9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12">
            <a:extLst>
              <a:ext uri="{FF2B5EF4-FFF2-40B4-BE49-F238E27FC236}">
                <a16:creationId xmlns:a16="http://schemas.microsoft.com/office/drawing/2014/main" id="{A6F3ED5C-5C13-E245-BB95-1C1A0A3AB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376936"/>
            <a:ext cx="4800599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37931725" indent="-374745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PhD positions </a:t>
            </a: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with</a:t>
            </a: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Neda Barghi</a:t>
            </a: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Robert Kofler</a:t>
            </a: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Christian Schlötterer</a:t>
            </a: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GB" altLang="root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Vetmeduni</a:t>
            </a: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, Vienna, AT):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Characterizing the adaptive architecture of polygenic traits 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Comparison of the genetic and adaptive architectures of polygenic traits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Genomic and phenotypic patterns of adaptation in large experimentally evolved populations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Understanding body size variation using experimental evolution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Understanding polygenic adaptation with reduced genetic variation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Characterizing the role of non-additive effects for adaptive responses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The role of genotype x environment interactions for adaptive responses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root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Text Box 13">
            <a:extLst>
              <a:ext uri="{FF2B5EF4-FFF2-40B4-BE49-F238E27FC236}">
                <a16:creationId xmlns:a16="http://schemas.microsoft.com/office/drawing/2014/main" id="{08BE8BF0-72AC-E84C-82F1-5CCB8EABC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173" y="7094918"/>
            <a:ext cx="1557338" cy="88996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37931725" indent="-374745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>
              <a:lnSpc>
                <a:spcPct val="10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AT" altLang="en-AT" sz="1100" b="1" dirty="0">
                <a:solidFill>
                  <a:schemeClr val="accent6"/>
                </a:solidFill>
                <a:latin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https://www.vetmeduni.ac.at/sfb-polygenic-adaptation</a:t>
            </a:r>
            <a:endParaRPr lang="de-AT" altLang="en-AT" sz="1100" b="1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pic>
        <p:nvPicPr>
          <p:cNvPr id="3082" name="Picture 13" descr="fwf-logo_vektor_var2.jpg">
            <a:extLst>
              <a:ext uri="{FF2B5EF4-FFF2-40B4-BE49-F238E27FC236}">
                <a16:creationId xmlns:a16="http://schemas.microsoft.com/office/drawing/2014/main" id="{4FCEDE16-0DF6-2348-B0DF-68C7D3A426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9283229"/>
            <a:ext cx="12969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TextBox 3">
            <a:extLst>
              <a:ext uri="{FF2B5EF4-FFF2-40B4-BE49-F238E27FC236}">
                <a16:creationId xmlns:a16="http://schemas.microsoft.com/office/drawing/2014/main" id="{B4785C3E-0C40-F640-8F8B-E0C7B5D83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6300" y="11225213"/>
            <a:ext cx="18573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root"/>
          </a:p>
        </p:txBody>
      </p:sp>
      <p:sp>
        <p:nvSpPr>
          <p:cNvPr id="3085" name="TextBox 2">
            <a:extLst>
              <a:ext uri="{FF2B5EF4-FFF2-40B4-BE49-F238E27FC236}">
                <a16:creationId xmlns:a16="http://schemas.microsoft.com/office/drawing/2014/main" id="{522AE64B-DEB4-6D42-B7C7-B8856EDD7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784" y="9057456"/>
            <a:ext cx="4800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/>
            <a:endParaRPr lang="en-US" altLang="root" sz="1400" b="1" i="1" dirty="0">
              <a:latin typeface="Calibri" panose="020F0502020204030204" pitchFamily="34" charset="0"/>
            </a:endParaRPr>
          </a:p>
          <a:p>
            <a:r>
              <a:rPr lang="en-US" altLang="root" sz="1400" b="1" i="1" dirty="0">
                <a:latin typeface="Calibri" panose="020F0502020204030204" pitchFamily="34" charset="0"/>
              </a:rPr>
              <a:t>Salary: 4.351,90 EUR before tax (Postdocs); </a:t>
            </a:r>
            <a:r>
              <a:rPr lang="en-US" sz="1400" b="1" i="1" dirty="0">
                <a:latin typeface="Calibri" panose="020F0502020204030204" pitchFamily="34" charset="0"/>
              </a:rPr>
              <a:t>2.464,80 </a:t>
            </a:r>
            <a:r>
              <a:rPr lang="en-US" altLang="root" sz="1400" b="1" i="1" dirty="0">
                <a:latin typeface="Calibri" panose="020F0502020204030204" pitchFamily="34" charset="0"/>
              </a:rPr>
              <a:t>EUR before tax (PhD students). Austrian Science Fund (FWF)</a:t>
            </a:r>
            <a:endParaRPr lang="en-US" altLang="root" sz="14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970141-E1CC-1442-AE55-9AB31F1DCA9C}"/>
              </a:ext>
            </a:extLst>
          </p:cNvPr>
          <p:cNvSpPr txBox="1"/>
          <p:nvPr/>
        </p:nvSpPr>
        <p:spPr>
          <a:xfrm>
            <a:off x="137331" y="394488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T" sz="2000" b="1" dirty="0">
                <a:latin typeface="+mn-lt"/>
              </a:rPr>
              <a:t>Apply by</a:t>
            </a:r>
            <a:br>
              <a:rPr lang="en-AT" sz="2000" b="1" dirty="0">
                <a:latin typeface="+mn-lt"/>
              </a:rPr>
            </a:br>
            <a:r>
              <a:rPr lang="en-AT" sz="2000" b="1" dirty="0">
                <a:latin typeface="+mn-lt"/>
              </a:rPr>
              <a:t>June 04,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D8E98F-D505-0747-8400-4D47BF2106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0766" y="5653908"/>
            <a:ext cx="1368152" cy="13681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1F7D87-D046-4A4A-9B8C-25E0D6F15A7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9051" t="4686" r="6666" b="35886"/>
          <a:stretch/>
        </p:blipFill>
        <p:spPr>
          <a:xfrm>
            <a:off x="137330" y="140060"/>
            <a:ext cx="2632002" cy="2623135"/>
          </a:xfrm>
          <a:prstGeom prst="rect">
            <a:avLst/>
          </a:prstGeom>
        </p:spPr>
      </p:pic>
      <p:sp>
        <p:nvSpPr>
          <p:cNvPr id="3074" name="Rectangle 1">
            <a:extLst>
              <a:ext uri="{FF2B5EF4-FFF2-40B4-BE49-F238E27FC236}">
                <a16:creationId xmlns:a16="http://schemas.microsoft.com/office/drawing/2014/main" id="{90A75DDC-1D7D-E443-A708-CDF703A9F4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17750" y="82079"/>
            <a:ext cx="4540249" cy="2206625"/>
          </a:xfrm>
        </p:spPr>
        <p:txBody>
          <a:bodyPr/>
          <a:lstStyle/>
          <a:p>
            <a:pPr algn="ctr"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de-DE" altLang="root" sz="2400" b="1" dirty="0">
                <a:solidFill>
                  <a:schemeClr val="tx1"/>
                </a:solidFill>
                <a:latin typeface="+mn-lt"/>
              </a:rPr>
              <a:t>SFB POLYGENIC ADAPTATION:</a:t>
            </a:r>
            <a:br>
              <a:rPr lang="de-DE" altLang="root" sz="2400" b="1" dirty="0">
                <a:solidFill>
                  <a:schemeClr val="tx1"/>
                </a:solidFill>
                <a:latin typeface="+mn-lt"/>
              </a:rPr>
            </a:br>
            <a:br>
              <a:rPr lang="de-DE" altLang="root" sz="2400" b="1" dirty="0">
                <a:solidFill>
                  <a:schemeClr val="tx1"/>
                </a:solidFill>
                <a:latin typeface="+mn-lt"/>
              </a:rPr>
            </a:br>
            <a:r>
              <a:rPr lang="en-GB" altLang="root" sz="2000" b="1" dirty="0">
                <a:solidFill>
                  <a:schemeClr val="tx1"/>
                </a:solidFill>
                <a:latin typeface="+mn-lt"/>
              </a:rPr>
              <a:t>F</a:t>
            </a:r>
            <a:r>
              <a:rPr lang="en-GB" sz="2000" b="1" dirty="0">
                <a:latin typeface="+mn-lt"/>
              </a:rPr>
              <a:t>rom single selected loci to the infinitesimal model</a:t>
            </a:r>
            <a:br>
              <a:rPr lang="de-DE" altLang="root" sz="1600" b="1" dirty="0">
                <a:solidFill>
                  <a:srgbClr val="FF950E"/>
                </a:solidFill>
                <a:latin typeface="+mn-lt"/>
              </a:rPr>
            </a:br>
            <a:br>
              <a:rPr lang="de-DE" altLang="root" sz="1600" b="1" dirty="0">
                <a:solidFill>
                  <a:srgbClr val="FF950E"/>
                </a:solidFill>
                <a:latin typeface="+mn-lt"/>
              </a:rPr>
            </a:br>
            <a:br>
              <a:rPr lang="de-DE" altLang="root" sz="1600" b="1" dirty="0">
                <a:solidFill>
                  <a:srgbClr val="FF950E"/>
                </a:solidFill>
                <a:latin typeface="Calibri" panose="020F0502020204030204" pitchFamily="34" charset="0"/>
              </a:rPr>
            </a:br>
            <a:r>
              <a:rPr lang="de-DE" altLang="root" sz="2000" b="1" dirty="0" err="1">
                <a:latin typeface="Calibri" panose="020F0502020204030204" pitchFamily="34" charset="0"/>
              </a:rPr>
              <a:t>Postdoc</a:t>
            </a:r>
            <a:r>
              <a:rPr lang="de-DE" altLang="root" sz="2000" dirty="0">
                <a:latin typeface="Calibri" panose="020F0502020204030204" pitchFamily="34" charset="0"/>
              </a:rPr>
              <a:t> </a:t>
            </a:r>
            <a:r>
              <a:rPr lang="de-DE" altLang="root" sz="2000" dirty="0" err="1">
                <a:latin typeface="Calibri" panose="020F0502020204030204" pitchFamily="34" charset="0"/>
              </a:rPr>
              <a:t>and</a:t>
            </a:r>
            <a:r>
              <a:rPr lang="de-DE" altLang="root" sz="2000" dirty="0">
                <a:latin typeface="Calibri" panose="020F0502020204030204" pitchFamily="34" charset="0"/>
              </a:rPr>
              <a:t> </a:t>
            </a:r>
            <a:r>
              <a:rPr lang="de-DE" altLang="root" sz="2000" b="1" dirty="0" err="1">
                <a:latin typeface="Calibri" panose="020F0502020204030204" pitchFamily="34" charset="0"/>
              </a:rPr>
              <a:t>PhD</a:t>
            </a:r>
            <a:r>
              <a:rPr lang="de-DE" altLang="root" sz="2000" b="1" dirty="0">
                <a:latin typeface="Calibri" panose="020F0502020204030204" pitchFamily="34" charset="0"/>
              </a:rPr>
              <a:t> </a:t>
            </a:r>
            <a:r>
              <a:rPr lang="de-DE" altLang="root" sz="2000" b="1" dirty="0" err="1">
                <a:latin typeface="Calibri" panose="020F0502020204030204" pitchFamily="34" charset="0"/>
              </a:rPr>
              <a:t>positions</a:t>
            </a:r>
            <a:r>
              <a:rPr lang="de-DE" altLang="root" sz="2000" b="1" dirty="0">
                <a:latin typeface="Calibri" panose="020F0502020204030204" pitchFamily="34" charset="0"/>
              </a:rPr>
              <a:t> </a:t>
            </a:r>
            <a:r>
              <a:rPr lang="de-DE" altLang="root" sz="2000" dirty="0" err="1">
                <a:latin typeface="Calibri" panose="020F0502020204030204" pitchFamily="34" charset="0"/>
              </a:rPr>
              <a:t>available</a:t>
            </a:r>
            <a:r>
              <a:rPr lang="de-DE" altLang="root" sz="2000" dirty="0">
                <a:latin typeface="Calibri" panose="020F0502020204030204" pitchFamily="34" charset="0"/>
              </a:rPr>
              <a:t>!</a:t>
            </a:r>
            <a:br>
              <a:rPr lang="de-DE" altLang="root" sz="2000" dirty="0">
                <a:latin typeface="Calibri" panose="020F0502020204030204" pitchFamily="34" charset="0"/>
              </a:rPr>
            </a:br>
            <a:br>
              <a:rPr lang="de-DE" altLang="root" sz="1600" dirty="0">
                <a:latin typeface="Calibri" panose="020F0502020204030204" pitchFamily="34" charset="0"/>
              </a:rPr>
            </a:br>
            <a:br>
              <a:rPr lang="en-US" altLang="root" sz="1600" dirty="0"/>
            </a:br>
            <a:endParaRPr lang="de-DE" altLang="root" sz="1600" dirty="0">
              <a:latin typeface="Calibri" panose="020F0502020204030204" pitchFamily="34" charset="0"/>
            </a:endParaRP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268B8568-3D9D-5348-B42F-03E960CB5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648744"/>
            <a:ext cx="4800599" cy="180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37931725" indent="-374745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Postdoc positions </a:t>
            </a: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with</a:t>
            </a: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Joachim Hermisson</a:t>
            </a: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b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Himani Sachdeva</a:t>
            </a: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(Univ. of Vienna, AT)</a:t>
            </a: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b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GB" altLang="root" sz="1600" b="1" dirty="0">
                <a:solidFill>
                  <a:schemeClr val="accent6"/>
                </a:solidFill>
                <a:latin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Magnus Nordborg</a:t>
            </a:r>
            <a:r>
              <a:rPr lang="en-GB" altLang="root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(Gregor Mendel Institute, AT)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Evolutionary </a:t>
            </a:r>
            <a:r>
              <a:rPr lang="en-GB" altLang="root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modeling</a:t>
            </a: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285750" indent="-285750" eaLnBrk="1">
              <a:lnSpc>
                <a:spcPct val="104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root" sz="1600" dirty="0">
                <a:solidFill>
                  <a:srgbClr val="000000"/>
                </a:solidFill>
                <a:latin typeface="Calibri" panose="020F0502020204030204" pitchFamily="34" charset="0"/>
              </a:rPr>
              <a:t>Genetics of local adaptation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SimSun"/>
      </a:majorFont>
      <a:minorFont>
        <a:latin typeface="Calibri"/>
        <a:ea typeface="SimSun"/>
        <a:cs typeface="SimSu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180</Words>
  <Application>Microsoft Macintosh PowerPoint</Application>
  <PresentationFormat>A4 Paper (210x297 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SFB POLYGENIC ADAPTATION:  From single selected loci to the infinitesimal model   Postdoc and PhD positions available!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Vienna Graduate School of Population Genetics provides an exciting training opportunity for highly motivated and outstanding PhD students with a background  in one of the following disciplines:  bioinformatics, statistics, evolutionary genetics, functional genetics, theoretical and experimental population genetics.    </dc:title>
  <cp:lastModifiedBy>Microsoft Office User</cp:lastModifiedBy>
  <cp:revision>99</cp:revision>
  <cp:lastPrinted>2023-05-09T11:35:23Z</cp:lastPrinted>
  <dcterms:created xsi:type="dcterms:W3CDTF">2019-06-24T14:04:20Z</dcterms:created>
  <dcterms:modified xsi:type="dcterms:W3CDTF">2023-05-09T11:35:44Z</dcterms:modified>
</cp:coreProperties>
</file>